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74" r:id="rId7"/>
    <p:sldId id="262" r:id="rId8"/>
    <p:sldId id="263" r:id="rId9"/>
    <p:sldId id="268" r:id="rId10"/>
    <p:sldId id="266" r:id="rId11"/>
    <p:sldId id="267" r:id="rId12"/>
    <p:sldId id="269" r:id="rId13"/>
    <p:sldId id="270" r:id="rId14"/>
    <p:sldId id="271" r:id="rId15"/>
    <p:sldId id="272" r:id="rId16"/>
    <p:sldId id="273" r:id="rId17"/>
    <p:sldId id="275" r:id="rId18"/>
    <p:sldId id="264" r:id="rId19"/>
  </p:sldIdLst>
  <p:sldSz cx="12192000" cy="6858000"/>
  <p:notesSz cx="6858000" cy="9144000"/>
  <p:embeddedFontLst>
    <p:embeddedFont>
      <p:font typeface="Noto Sans KR" panose="020B0600000101010101" charset="-127"/>
      <p:regular r:id="rId20"/>
      <p:bold r:id="rId21"/>
    </p:embeddedFont>
    <p:embeddedFont>
      <p:font typeface="Noto Sans KR Light" panose="020B0600000101010101" charset="-127"/>
      <p:regular r:id="rId22"/>
    </p:embeddedFont>
    <p:embeddedFont>
      <p:font typeface="Noto Sans KR Medium" panose="020B0600000101010101" charset="-127"/>
      <p:regular r:id="rId23"/>
    </p:embeddedFont>
    <p:embeddedFont>
      <p:font typeface="Open Sans Light" panose="020B0306030504020204" pitchFamily="34" charset="0"/>
      <p:regular r:id="rId24"/>
      <p:italic r:id="rId25"/>
    </p:embeddedFont>
    <p:embeddedFont>
      <p:font typeface="맑은 고딕" panose="020B0503020000020004" pitchFamily="50" charset="-127"/>
      <p:regular r:id="rId26"/>
      <p:bold r:id="rId2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35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017" autoAdjust="0"/>
    <p:restoredTop sz="94660"/>
  </p:normalViewPr>
  <p:slideViewPr>
    <p:cSldViewPr snapToGrid="0">
      <p:cViewPr varScale="1">
        <p:scale>
          <a:sx n="87" d="100"/>
          <a:sy n="87" d="100"/>
        </p:scale>
        <p:origin x="662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180000" cy="180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3.png>
</file>

<file path=ppt/media/image4.jpeg>
</file>

<file path=ppt/media/image5.jpeg>
</file>

<file path=ppt/media/image6.gi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E74688-6AD9-5DD3-7DF2-E4ECF0673E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F79BF97-1F0F-0C43-CDCB-C15ECBC144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6DC6BB6-01A7-FBFC-025B-44C567ABC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28D8C-88F5-492C-9F7D-2CA8E6F45238}" type="datetimeFigureOut">
              <a:rPr lang="ko-KR" altLang="en-US" smtClean="0"/>
              <a:t>2022-11-26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82583D1-21E1-AC6B-DABE-5055F18FF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D19FD8-A888-5507-9478-C17520283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79489-F8F2-4293-90F3-A1DDD4CB31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86689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CBCE64-0E0F-C7F9-E960-87FB266A8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D419C5F-B158-718C-EB52-BDFC07C312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6E7B25C-4177-3A7E-EEF6-494943687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28D8C-88F5-492C-9F7D-2CA8E6F45238}" type="datetimeFigureOut">
              <a:rPr lang="ko-KR" altLang="en-US" smtClean="0"/>
              <a:t>2022-11-26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30F2BC7-7092-A914-B1BB-539255FFE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8DD60F-7F9A-549D-3303-534AD777C7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79489-F8F2-4293-90F3-A1DDD4CB31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2812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8BC6409-A98B-3F3A-FBFB-CC289C9062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93B8F26-A5A0-2CC1-A22E-839CE9BABB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BE40EF4-2F90-4D4D-F13F-9577AB3DDD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28D8C-88F5-492C-9F7D-2CA8E6F45238}" type="datetimeFigureOut">
              <a:rPr lang="ko-KR" altLang="en-US" smtClean="0"/>
              <a:t>2022-11-26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FCE230B-AAB8-DE7C-4446-DADD2B255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404FE1F-D835-22C5-4783-18F4F6E1B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79489-F8F2-4293-90F3-A1DDD4CB31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94024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D0CC2C-8F77-D1D2-7FDF-B9FCADA1A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DFA3B8F-57A2-3D17-DEF6-D02F99AA8C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42D53D5-5AF6-2EC6-E615-D8F881E3D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28D8C-88F5-492C-9F7D-2CA8E6F45238}" type="datetimeFigureOut">
              <a:rPr lang="ko-KR" altLang="en-US" smtClean="0"/>
              <a:t>2022-11-26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510DCCE-A055-9EF3-35B3-7A058FFE7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4D3E38F-2090-6F3B-F95F-939BD08A8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79489-F8F2-4293-90F3-A1DDD4CB31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77160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6015F7-8124-12AB-D484-61AF4B7A10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4082764-AF34-0539-D983-9E3C4E58F7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55CA102-195D-C0D3-C173-CCC5283B9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28D8C-88F5-492C-9F7D-2CA8E6F45238}" type="datetimeFigureOut">
              <a:rPr lang="ko-KR" altLang="en-US" smtClean="0"/>
              <a:t>2022-11-26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B4E31A3-4410-7DFF-A5BF-88398950C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8148BA-5BDA-C39F-CABE-5F09CABB1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79489-F8F2-4293-90F3-A1DDD4CB31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8341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24BF39-D837-1452-E431-2CC3CDF83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DE4EBA7-9AEB-9B33-3E12-C83E46A0D4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3496AA9-6130-13B1-2647-3CD70E409B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61AD26B-657C-24A9-F62D-2BA91962E8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28D8C-88F5-492C-9F7D-2CA8E6F45238}" type="datetimeFigureOut">
              <a:rPr lang="ko-KR" altLang="en-US" smtClean="0"/>
              <a:t>2022-11-26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9E32FC0-007E-BA22-B7B2-64F2D2AC8B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AE75416-398B-CF76-1D3C-040E3CDCA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79489-F8F2-4293-90F3-A1DDD4CB31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7779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6E7282-9345-B6A6-EE03-A02D2A91A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7E38354-2977-8343-BA9B-559FBAAA2E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2323957-16B0-09AA-0444-D3AF54E2E1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BF84B87-EF5D-51F6-FD10-B2A5929C14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F1F5B93-5E72-92BA-C4D8-F2F7354013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BC03B94-A490-4368-F1E5-7D4F823D8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28D8C-88F5-492C-9F7D-2CA8E6F45238}" type="datetimeFigureOut">
              <a:rPr lang="ko-KR" altLang="en-US" smtClean="0"/>
              <a:t>2022-11-26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820A670-3B18-67EA-88A3-1FA4176527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2E68856-FC90-A0AC-14B8-BA1206E93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79489-F8F2-4293-90F3-A1DDD4CB31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20996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257498-317B-34B5-F7AE-A329264FD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63394DE-9675-0567-D7DF-57F0BB1656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28D8C-88F5-492C-9F7D-2CA8E6F45238}" type="datetimeFigureOut">
              <a:rPr lang="ko-KR" altLang="en-US" smtClean="0"/>
              <a:t>2022-11-26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C232141-FB9C-2E33-39D7-0875558295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F9A1A25-8921-1173-ACDE-EF9F53529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79489-F8F2-4293-90F3-A1DDD4CB31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89105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DA0FFE7-E850-55AB-BD38-3C3A2A1E6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28D8C-88F5-492C-9F7D-2CA8E6F45238}" type="datetimeFigureOut">
              <a:rPr lang="ko-KR" altLang="en-US" smtClean="0"/>
              <a:t>2022-11-26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3ED8B53-44B3-5117-4A72-3F3270DCC5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526E80D-38C8-E113-ECF2-0C2DE6002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79489-F8F2-4293-90F3-A1DDD4CB31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26558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47C381-7229-85B1-975D-84E7B8412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C50169-0810-6C6F-F554-10D7F86E7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48B20C5-FC9F-8955-E76D-BEF89B3680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249ADF3-FF8E-DB1F-84DA-B32ACDA01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28D8C-88F5-492C-9F7D-2CA8E6F45238}" type="datetimeFigureOut">
              <a:rPr lang="ko-KR" altLang="en-US" smtClean="0"/>
              <a:t>2022-11-26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3D886B0-2FF8-638F-A557-15990FF83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857123F-0FA6-3270-0A33-174C692731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79489-F8F2-4293-90F3-A1DDD4CB31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88255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CBF3FD-9468-29EA-717D-DFEAE8EF53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F1CA665-B0E7-99E4-C8A1-F52C956217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2B80BBA-5700-AD2E-0211-E1F0C81C6F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1EFF26F-EE18-B31D-00A5-5FA15E58C8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28D8C-88F5-492C-9F7D-2CA8E6F45238}" type="datetimeFigureOut">
              <a:rPr lang="ko-KR" altLang="en-US" smtClean="0"/>
              <a:t>2022-11-26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BC21868-15B0-EF71-EC8C-A31286B35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27E3027-39BA-6D14-E408-24828F238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79489-F8F2-4293-90F3-A1DDD4CB31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87232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FCB226B-9CD3-B73B-39AC-A33D6EDB68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CEB9DF9-8219-5A79-00B6-C94327C0C2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92E51D0-3E70-D316-CE70-A41C4C4F94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C28D8C-88F5-492C-9F7D-2CA8E6F45238}" type="datetimeFigureOut">
              <a:rPr lang="ko-KR" altLang="en-US" smtClean="0"/>
              <a:t>2022-11-26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4D76A06-1ACD-0749-8BB0-A809E51CFC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889C784-A307-EB6C-767D-8EA8A798F5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279489-F8F2-4293-90F3-A1DDD4CB31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94234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g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FE98F5B8-D4E8-5B97-DB5F-E7D82A96994D}"/>
              </a:ext>
            </a:extLst>
          </p:cNvPr>
          <p:cNvSpPr/>
          <p:nvPr/>
        </p:nvSpPr>
        <p:spPr>
          <a:xfrm>
            <a:off x="0" y="0"/>
            <a:ext cx="12192000" cy="200025"/>
          </a:xfrm>
          <a:prstGeom prst="rect">
            <a:avLst/>
          </a:prstGeom>
          <a:solidFill>
            <a:srgbClr val="4435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94817E3-A569-EEC5-4C0D-67684A7A50C8}"/>
              </a:ext>
            </a:extLst>
          </p:cNvPr>
          <p:cNvSpPr/>
          <p:nvPr/>
        </p:nvSpPr>
        <p:spPr>
          <a:xfrm>
            <a:off x="0" y="6657975"/>
            <a:ext cx="12192000" cy="200025"/>
          </a:xfrm>
          <a:prstGeom prst="rect">
            <a:avLst/>
          </a:prstGeom>
          <a:solidFill>
            <a:srgbClr val="4435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B2C59DD-6DAE-A924-4F1B-7AE28AEE6AA7}"/>
              </a:ext>
            </a:extLst>
          </p:cNvPr>
          <p:cNvSpPr txBox="1"/>
          <p:nvPr/>
        </p:nvSpPr>
        <p:spPr>
          <a:xfrm>
            <a:off x="3419475" y="2675640"/>
            <a:ext cx="5353050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오픈소스 소프트웨어 </a:t>
            </a:r>
            <a:r>
              <a:rPr lang="en-US" altLang="ko-KR" sz="24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N   </a:t>
            </a:r>
            <a:r>
              <a:rPr lang="ko-KR" altLang="en-US" sz="24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 </a:t>
            </a:r>
            <a:r>
              <a:rPr lang="en-US" altLang="ko-KR" sz="24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Team1_14</a:t>
            </a:r>
            <a:endParaRPr lang="en-US" altLang="ko-KR" dirty="0">
              <a:latin typeface="Noto Sans KR Medium" panose="020B0600000000000000" pitchFamily="34" charset="-127"/>
              <a:ea typeface="Noto Sans KR Medium" panose="020B0600000000000000" pitchFamily="34" charset="-127"/>
              <a:cs typeface="Open Sans Light" pitchFamily="2" charset="0"/>
            </a:endParaRPr>
          </a:p>
          <a:p>
            <a:pPr algn="ctr"/>
            <a:endParaRPr lang="en-US" altLang="ko-KR" sz="1600" dirty="0">
              <a:solidFill>
                <a:srgbClr val="4435F2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Open Sans Light" pitchFamily="2" charset="0"/>
            </a:endParaRPr>
          </a:p>
          <a:p>
            <a:pPr algn="ctr"/>
            <a:r>
              <a:rPr lang="en-US" altLang="ko-KR" dirty="0">
                <a:solidFill>
                  <a:srgbClr val="4435F2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- AI</a:t>
            </a:r>
            <a:r>
              <a:rPr lang="ko-KR" altLang="en-US" dirty="0">
                <a:solidFill>
                  <a:srgbClr val="4435F2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를 이용한 그림 생성 및 거래 플랫폼 </a:t>
            </a:r>
            <a:r>
              <a:rPr lang="en-US" altLang="ko-KR" dirty="0">
                <a:solidFill>
                  <a:srgbClr val="4435F2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-</a:t>
            </a:r>
            <a:endParaRPr lang="ko-KR" altLang="en-US" dirty="0">
              <a:solidFill>
                <a:srgbClr val="4435F2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Open Sans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16357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B2C59DD-6DAE-A924-4F1B-7AE28AEE6AA7}"/>
              </a:ext>
            </a:extLst>
          </p:cNvPr>
          <p:cNvSpPr txBox="1"/>
          <p:nvPr/>
        </p:nvSpPr>
        <p:spPr>
          <a:xfrm>
            <a:off x="112142" y="277496"/>
            <a:ext cx="20331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 </a:t>
            </a:r>
            <a:r>
              <a:rPr lang="en-US" altLang="ko-KR" sz="2000" dirty="0" err="1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BootStrap</a:t>
            </a:r>
            <a:endParaRPr lang="ko-KR" altLang="en-US" sz="16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C8435D-0DB4-90CC-EB9B-0E0D2C5F861B}"/>
              </a:ext>
            </a:extLst>
          </p:cNvPr>
          <p:cNvSpPr/>
          <p:nvPr/>
        </p:nvSpPr>
        <p:spPr>
          <a:xfrm>
            <a:off x="0" y="277496"/>
            <a:ext cx="112143" cy="400110"/>
          </a:xfrm>
          <a:prstGeom prst="rect">
            <a:avLst/>
          </a:prstGeom>
          <a:solidFill>
            <a:srgbClr val="4435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D75D95-8648-FEC6-0814-1465B29EA3D7}"/>
              </a:ext>
            </a:extLst>
          </p:cNvPr>
          <p:cNvSpPr txBox="1"/>
          <p:nvPr/>
        </p:nvSpPr>
        <p:spPr>
          <a:xfrm>
            <a:off x="2035699" y="4617102"/>
            <a:ext cx="8120601" cy="1382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0" i="0" dirty="0">
                <a:effectLst/>
                <a:latin typeface="Noto Sans KR" panose="020B0500000000000000" pitchFamily="34" charset="-127"/>
                <a:ea typeface="Noto Sans KR" panose="020B0500000000000000" pitchFamily="34" charset="-127"/>
              </a:rPr>
              <a:t>HTML, CSS, JS </a:t>
            </a:r>
            <a:r>
              <a:rPr lang="ko-KR" altLang="en-US" b="0" i="0" dirty="0">
                <a:effectLst/>
                <a:latin typeface="Noto Sans KR" panose="020B0500000000000000" pitchFamily="34" charset="-127"/>
                <a:ea typeface="Noto Sans KR" panose="020B0500000000000000" pitchFamily="34" charset="-127"/>
              </a:rPr>
              <a:t>템플릿을 모아둔 프레임워크</a:t>
            </a:r>
            <a:endParaRPr lang="en-US" altLang="ko-KR" b="0" i="0" dirty="0">
              <a:effectLst/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b="0" i="0" dirty="0">
                <a:effectLst/>
                <a:latin typeface="Noto Sans KR" panose="020B0500000000000000" pitchFamily="34" charset="-127"/>
                <a:ea typeface="Noto Sans KR" panose="020B0500000000000000" pitchFamily="34" charset="-127"/>
              </a:rPr>
              <a:t>적은 코드로 쉽고 빠르게 </a:t>
            </a:r>
            <a:r>
              <a:rPr lang="ko-KR" altLang="en-US" b="0" i="0" dirty="0" err="1">
                <a:effectLst/>
                <a:latin typeface="Noto Sans KR" panose="020B0500000000000000" pitchFamily="34" charset="-127"/>
                <a:ea typeface="Noto Sans KR" panose="020B0500000000000000" pitchFamily="34" charset="-127"/>
              </a:rPr>
              <a:t>프론트엔드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 대부분의 기능 수행</a:t>
            </a:r>
            <a:endParaRPr lang="en-US" altLang="ko-KR" b="0" i="0" dirty="0">
              <a:effectLst/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MIT </a:t>
            </a:r>
            <a:r>
              <a:rPr lang="ko-KR" altLang="en-US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라이선스</a:t>
            </a:r>
            <a:endParaRPr lang="en-US" altLang="ko-KR" dirty="0"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pic>
        <p:nvPicPr>
          <p:cNvPr id="3074" name="Picture 2" descr="Bootstrap · 세계에서 가장 인기있는 HTML, CSS, JS 라이브러리.">
            <a:extLst>
              <a:ext uri="{FF2B5EF4-FFF2-40B4-BE49-F238E27FC236}">
                <a16:creationId xmlns:a16="http://schemas.microsoft.com/office/drawing/2014/main" id="{3938810F-5AC9-B60B-3B65-DCC2AC3553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5772" y="1857375"/>
            <a:ext cx="2020455" cy="1666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58581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B2C59DD-6DAE-A924-4F1B-7AE28AEE6AA7}"/>
              </a:ext>
            </a:extLst>
          </p:cNvPr>
          <p:cNvSpPr txBox="1"/>
          <p:nvPr/>
        </p:nvSpPr>
        <p:spPr>
          <a:xfrm>
            <a:off x="112142" y="277496"/>
            <a:ext cx="20331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 </a:t>
            </a:r>
            <a:r>
              <a:rPr lang="en-US" altLang="ko-KR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Redux</a:t>
            </a:r>
            <a:endParaRPr lang="ko-KR" altLang="en-US" sz="16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C8435D-0DB4-90CC-EB9B-0E0D2C5F861B}"/>
              </a:ext>
            </a:extLst>
          </p:cNvPr>
          <p:cNvSpPr/>
          <p:nvPr/>
        </p:nvSpPr>
        <p:spPr>
          <a:xfrm>
            <a:off x="0" y="277496"/>
            <a:ext cx="112143" cy="400110"/>
          </a:xfrm>
          <a:prstGeom prst="rect">
            <a:avLst/>
          </a:prstGeom>
          <a:solidFill>
            <a:srgbClr val="4435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D75D95-8648-FEC6-0814-1465B29EA3D7}"/>
              </a:ext>
            </a:extLst>
          </p:cNvPr>
          <p:cNvSpPr txBox="1"/>
          <p:nvPr/>
        </p:nvSpPr>
        <p:spPr>
          <a:xfrm>
            <a:off x="2035699" y="4617102"/>
            <a:ext cx="8120601" cy="1382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상태 관리를 위한 자바스크립트 라이브러리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여러 레벨의 컴포넌트를 거쳐야 하는 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Props Drilling 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을 해결하기 위해 사용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MIT </a:t>
            </a:r>
            <a:r>
              <a:rPr lang="ko-KR" altLang="en-US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라이선스</a:t>
            </a:r>
            <a:endParaRPr lang="en-US" altLang="ko-KR" dirty="0"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244A675A-E897-43DF-35D5-A245576CBB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2408" y="1381125"/>
            <a:ext cx="1846344" cy="262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3D7F04B7-395A-811D-74A4-D3AE5A9DCF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5574" y="1381125"/>
            <a:ext cx="3839417" cy="262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BE77543-E13A-5187-B922-5FCFA54DF84E}"/>
              </a:ext>
            </a:extLst>
          </p:cNvPr>
          <p:cNvSpPr txBox="1"/>
          <p:nvPr/>
        </p:nvSpPr>
        <p:spPr>
          <a:xfrm>
            <a:off x="3286125" y="4182030"/>
            <a:ext cx="29527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Props Drilling</a:t>
            </a:r>
            <a:endParaRPr lang="ko-KR" altLang="en-US" sz="1000" dirty="0">
              <a:solidFill>
                <a:schemeClr val="tx1">
                  <a:lumMod val="95000"/>
                  <a:lumOff val="5000"/>
                </a:schemeClr>
              </a:solidFill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6422D6-6C45-188C-11AC-F73B7F97790E}"/>
              </a:ext>
            </a:extLst>
          </p:cNvPr>
          <p:cNvSpPr txBox="1"/>
          <p:nvPr/>
        </p:nvSpPr>
        <p:spPr>
          <a:xfrm>
            <a:off x="6400800" y="4180929"/>
            <a:ext cx="29527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Redux</a:t>
            </a:r>
            <a:r>
              <a:rPr lang="ko-KR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의 </a:t>
            </a:r>
            <a:r>
              <a:rPr lang="en-US" altLang="ko-KR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Store</a:t>
            </a:r>
            <a:r>
              <a:rPr lang="ko-KR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를 사용</a:t>
            </a:r>
          </a:p>
        </p:txBody>
      </p:sp>
    </p:spTree>
    <p:extLst>
      <p:ext uri="{BB962C8B-B14F-4D97-AF65-F5344CB8AC3E}">
        <p14:creationId xmlns:p14="http://schemas.microsoft.com/office/powerpoint/2010/main" val="32083604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B2C59DD-6DAE-A924-4F1B-7AE28AEE6AA7}"/>
              </a:ext>
            </a:extLst>
          </p:cNvPr>
          <p:cNvSpPr txBox="1"/>
          <p:nvPr/>
        </p:nvSpPr>
        <p:spPr>
          <a:xfrm>
            <a:off x="112142" y="277496"/>
            <a:ext cx="20331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 </a:t>
            </a:r>
            <a:r>
              <a:rPr lang="en-US" altLang="ko-KR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Express.js</a:t>
            </a:r>
            <a:endParaRPr lang="ko-KR" altLang="en-US" sz="16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C8435D-0DB4-90CC-EB9B-0E0D2C5F861B}"/>
              </a:ext>
            </a:extLst>
          </p:cNvPr>
          <p:cNvSpPr/>
          <p:nvPr/>
        </p:nvSpPr>
        <p:spPr>
          <a:xfrm>
            <a:off x="0" y="277496"/>
            <a:ext cx="112143" cy="400110"/>
          </a:xfrm>
          <a:prstGeom prst="rect">
            <a:avLst/>
          </a:prstGeom>
          <a:solidFill>
            <a:srgbClr val="4435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D75D95-8648-FEC6-0814-1465B29EA3D7}"/>
              </a:ext>
            </a:extLst>
          </p:cNvPr>
          <p:cNvSpPr txBox="1"/>
          <p:nvPr/>
        </p:nvSpPr>
        <p:spPr>
          <a:xfrm>
            <a:off x="2035699" y="4617102"/>
            <a:ext cx="8120601" cy="1382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Node.js 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웹 애플리케이션 프레임워크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err="1">
                <a:latin typeface="Noto Sans KR" panose="020B0500000000000000" pitchFamily="34" charset="-127"/>
                <a:ea typeface="Noto Sans KR" panose="020B0500000000000000" pitchFamily="34" charset="-127"/>
              </a:rPr>
              <a:t>백엔드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 서버 구현을 위해 사용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MIT </a:t>
            </a:r>
            <a:r>
              <a:rPr lang="ko-KR" altLang="en-US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라이선스</a:t>
            </a:r>
            <a:endParaRPr lang="en-US" altLang="ko-KR" dirty="0"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pic>
        <p:nvPicPr>
          <p:cNvPr id="5122" name="Picture 2" descr="Express Logo">
            <a:extLst>
              <a:ext uri="{FF2B5EF4-FFF2-40B4-BE49-F238E27FC236}">
                <a16:creationId xmlns:a16="http://schemas.microsoft.com/office/drawing/2014/main" id="{120C0E14-E65F-4306-C0F3-2896D0EEDA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1" y="2445189"/>
            <a:ext cx="2790826" cy="84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Node.js - 위키백과, 우리 모두의 백과사전">
            <a:extLst>
              <a:ext uri="{FF2B5EF4-FFF2-40B4-BE49-F238E27FC236}">
                <a16:creationId xmlns:a16="http://schemas.microsoft.com/office/drawing/2014/main" id="{3F19898D-8E90-48F1-12DE-942DC57663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4921" y="2164753"/>
            <a:ext cx="2300580" cy="1407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2728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B2C59DD-6DAE-A924-4F1B-7AE28AEE6AA7}"/>
              </a:ext>
            </a:extLst>
          </p:cNvPr>
          <p:cNvSpPr txBox="1"/>
          <p:nvPr/>
        </p:nvSpPr>
        <p:spPr>
          <a:xfrm>
            <a:off x="112142" y="277496"/>
            <a:ext cx="20331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 </a:t>
            </a:r>
            <a:r>
              <a:rPr lang="en-US" altLang="ko-KR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PostgreSQL</a:t>
            </a:r>
            <a:endParaRPr lang="ko-KR" altLang="en-US" sz="16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C8435D-0DB4-90CC-EB9B-0E0D2C5F861B}"/>
              </a:ext>
            </a:extLst>
          </p:cNvPr>
          <p:cNvSpPr/>
          <p:nvPr/>
        </p:nvSpPr>
        <p:spPr>
          <a:xfrm>
            <a:off x="0" y="277496"/>
            <a:ext cx="112143" cy="400110"/>
          </a:xfrm>
          <a:prstGeom prst="rect">
            <a:avLst/>
          </a:prstGeom>
          <a:solidFill>
            <a:srgbClr val="4435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D75D95-8648-FEC6-0814-1465B29EA3D7}"/>
              </a:ext>
            </a:extLst>
          </p:cNvPr>
          <p:cNvSpPr txBox="1"/>
          <p:nvPr/>
        </p:nvSpPr>
        <p:spPr>
          <a:xfrm>
            <a:off x="2035699" y="4617102"/>
            <a:ext cx="8120601" cy="1382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객체 관계형 데이터베이스 관리 시스템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Express 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서버에서 요청하는 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CRUD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를 처리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PostgreSQL</a:t>
            </a:r>
            <a:r>
              <a:rPr lang="en-US" altLang="ko-KR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 </a:t>
            </a:r>
            <a:r>
              <a:rPr lang="ko-KR" altLang="en-US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라이선스 </a:t>
            </a:r>
            <a:r>
              <a:rPr lang="en-US" altLang="ko-KR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(MIT </a:t>
            </a:r>
            <a:r>
              <a:rPr lang="ko-KR" altLang="en-US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라이선스와 유사</a:t>
            </a:r>
            <a:r>
              <a:rPr lang="en-US" altLang="ko-KR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)</a:t>
            </a:r>
            <a:endParaRPr lang="en-US" altLang="ko-KR" dirty="0"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B2EEC97F-4FB4-DC2C-C1A8-B85D8FBEC3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3680" y="1946729"/>
            <a:ext cx="1544637" cy="1592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6001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B2C59DD-6DAE-A924-4F1B-7AE28AEE6AA7}"/>
              </a:ext>
            </a:extLst>
          </p:cNvPr>
          <p:cNvSpPr txBox="1"/>
          <p:nvPr/>
        </p:nvSpPr>
        <p:spPr>
          <a:xfrm>
            <a:off x="112142" y="277496"/>
            <a:ext cx="20331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 </a:t>
            </a:r>
            <a:r>
              <a:rPr lang="en-US" altLang="ko-KR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NGINX</a:t>
            </a:r>
            <a:endParaRPr lang="ko-KR" altLang="en-US" sz="16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C8435D-0DB4-90CC-EB9B-0E0D2C5F861B}"/>
              </a:ext>
            </a:extLst>
          </p:cNvPr>
          <p:cNvSpPr/>
          <p:nvPr/>
        </p:nvSpPr>
        <p:spPr>
          <a:xfrm>
            <a:off x="0" y="277496"/>
            <a:ext cx="112143" cy="400110"/>
          </a:xfrm>
          <a:prstGeom prst="rect">
            <a:avLst/>
          </a:prstGeom>
          <a:solidFill>
            <a:srgbClr val="4435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D75D95-8648-FEC6-0814-1465B29EA3D7}"/>
              </a:ext>
            </a:extLst>
          </p:cNvPr>
          <p:cNvSpPr txBox="1"/>
          <p:nvPr/>
        </p:nvSpPr>
        <p:spPr>
          <a:xfrm>
            <a:off x="2035699" y="4617102"/>
            <a:ext cx="8120601" cy="1382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HTTP, 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리버스 프록시 서버 프로그램 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WAS 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앞에 배치하여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 DB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와 연결된 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WAS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의 보안을 강화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BSD 2-Clause </a:t>
            </a:r>
            <a:r>
              <a:rPr lang="ko-KR" altLang="en-US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라이선스</a:t>
            </a:r>
            <a:endParaRPr lang="en-US" altLang="ko-KR" dirty="0"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pic>
        <p:nvPicPr>
          <p:cNvPr id="7176" name="Picture 8">
            <a:extLst>
              <a:ext uri="{FF2B5EF4-FFF2-40B4-BE49-F238E27FC236}">
                <a16:creationId xmlns:a16="http://schemas.microsoft.com/office/drawing/2014/main" id="{A2DF7BF2-8735-977F-8238-C7AE66075B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599" y="2240898"/>
            <a:ext cx="4876800" cy="1028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17694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B2C59DD-6DAE-A924-4F1B-7AE28AEE6AA7}"/>
              </a:ext>
            </a:extLst>
          </p:cNvPr>
          <p:cNvSpPr txBox="1"/>
          <p:nvPr/>
        </p:nvSpPr>
        <p:spPr>
          <a:xfrm>
            <a:off x="112141" y="277496"/>
            <a:ext cx="23357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 </a:t>
            </a:r>
            <a:r>
              <a:rPr lang="en-US" altLang="ko-KR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Stable Diffusion</a:t>
            </a:r>
            <a:endParaRPr lang="ko-KR" altLang="en-US" sz="16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C8435D-0DB4-90CC-EB9B-0E0D2C5F861B}"/>
              </a:ext>
            </a:extLst>
          </p:cNvPr>
          <p:cNvSpPr/>
          <p:nvPr/>
        </p:nvSpPr>
        <p:spPr>
          <a:xfrm>
            <a:off x="0" y="277496"/>
            <a:ext cx="112143" cy="400110"/>
          </a:xfrm>
          <a:prstGeom prst="rect">
            <a:avLst/>
          </a:prstGeom>
          <a:solidFill>
            <a:srgbClr val="4435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D75D95-8648-FEC6-0814-1465B29EA3D7}"/>
              </a:ext>
            </a:extLst>
          </p:cNvPr>
          <p:cNvSpPr txBox="1"/>
          <p:nvPr/>
        </p:nvSpPr>
        <p:spPr>
          <a:xfrm>
            <a:off x="2035699" y="4617102"/>
            <a:ext cx="8120601" cy="1382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Text-to-Image 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인공지능 모델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Diffusion 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모델을 사용하여 노이즈에서 이미지를 생성하는 방식 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 err="1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CreativeML</a:t>
            </a:r>
            <a:r>
              <a:rPr lang="en-US" altLang="ko-KR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 Open RAIL M </a:t>
            </a:r>
            <a:r>
              <a:rPr lang="ko-KR" altLang="en-US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라이선스</a:t>
            </a:r>
            <a:endParaRPr lang="en-US" altLang="ko-KR" dirty="0"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pic>
        <p:nvPicPr>
          <p:cNvPr id="8194" name="Picture 2" descr="안정적인 확산 아키텍처">
            <a:extLst>
              <a:ext uri="{FF2B5EF4-FFF2-40B4-BE49-F238E27FC236}">
                <a16:creationId xmlns:a16="http://schemas.microsoft.com/office/drawing/2014/main" id="{80AF85CB-B2FA-F671-4F52-AA8A8DC250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1836" y="1354721"/>
            <a:ext cx="5648325" cy="2813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02727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B2C59DD-6DAE-A924-4F1B-7AE28AEE6AA7}"/>
              </a:ext>
            </a:extLst>
          </p:cNvPr>
          <p:cNvSpPr txBox="1"/>
          <p:nvPr/>
        </p:nvSpPr>
        <p:spPr>
          <a:xfrm>
            <a:off x="112141" y="277496"/>
            <a:ext cx="23357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 </a:t>
            </a:r>
            <a:r>
              <a:rPr lang="en-US" altLang="ko-KR" sz="2000" dirty="0" err="1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LightFM</a:t>
            </a:r>
            <a:endParaRPr lang="ko-KR" altLang="en-US" sz="16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C8435D-0DB4-90CC-EB9B-0E0D2C5F861B}"/>
              </a:ext>
            </a:extLst>
          </p:cNvPr>
          <p:cNvSpPr/>
          <p:nvPr/>
        </p:nvSpPr>
        <p:spPr>
          <a:xfrm>
            <a:off x="0" y="277496"/>
            <a:ext cx="112143" cy="400110"/>
          </a:xfrm>
          <a:prstGeom prst="rect">
            <a:avLst/>
          </a:prstGeom>
          <a:solidFill>
            <a:srgbClr val="4435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D75D95-8648-FEC6-0814-1465B29EA3D7}"/>
              </a:ext>
            </a:extLst>
          </p:cNvPr>
          <p:cNvSpPr txBox="1"/>
          <p:nvPr/>
        </p:nvSpPr>
        <p:spPr>
          <a:xfrm>
            <a:off x="2035699" y="4617102"/>
            <a:ext cx="8120601" cy="1382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해외 유명 쇼핑 플랫폼 </a:t>
            </a:r>
            <a:r>
              <a:rPr lang="en-US" altLang="ko-KR" dirty="0" err="1">
                <a:latin typeface="Noto Sans KR" panose="020B0500000000000000" pitchFamily="34" charset="-127"/>
                <a:ea typeface="Noto Sans KR" panose="020B0500000000000000" pitchFamily="34" charset="-127"/>
              </a:rPr>
              <a:t>Lyst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 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에서 만든 추천 알고리즘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Content-based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와 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Collaborative Filtering 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의 장점을 결합한 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Hybrid 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모델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Apache </a:t>
            </a:r>
            <a:r>
              <a:rPr lang="ko-KR" altLang="en-US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라이선스 </a:t>
            </a:r>
            <a:r>
              <a:rPr lang="en-US" altLang="ko-KR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2.0</a:t>
            </a:r>
            <a:endParaRPr lang="en-US" altLang="ko-KR" dirty="0"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pic>
        <p:nvPicPr>
          <p:cNvPr id="1026" name="Picture 2" descr="LightFM logo">
            <a:extLst>
              <a:ext uri="{FF2B5EF4-FFF2-40B4-BE49-F238E27FC236}">
                <a16:creationId xmlns:a16="http://schemas.microsoft.com/office/drawing/2014/main" id="{E9CE96F5-8A8D-7179-CBBC-6245AAFDFB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5149" y="1678124"/>
            <a:ext cx="3121700" cy="2093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86801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B2C59DD-6DAE-A924-4F1B-7AE28AEE6AA7}"/>
              </a:ext>
            </a:extLst>
          </p:cNvPr>
          <p:cNvSpPr txBox="1"/>
          <p:nvPr/>
        </p:nvSpPr>
        <p:spPr>
          <a:xfrm>
            <a:off x="112141" y="277496"/>
            <a:ext cx="23357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 </a:t>
            </a:r>
            <a:r>
              <a:rPr lang="en-US" altLang="ko-KR" sz="2000" dirty="0" err="1" smtClean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Jina</a:t>
            </a:r>
            <a:endParaRPr lang="ko-KR" altLang="en-US" sz="16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C8435D-0DB4-90CC-EB9B-0E0D2C5F861B}"/>
              </a:ext>
            </a:extLst>
          </p:cNvPr>
          <p:cNvSpPr/>
          <p:nvPr/>
        </p:nvSpPr>
        <p:spPr>
          <a:xfrm>
            <a:off x="0" y="277496"/>
            <a:ext cx="112143" cy="400110"/>
          </a:xfrm>
          <a:prstGeom prst="rect">
            <a:avLst/>
          </a:prstGeom>
          <a:solidFill>
            <a:srgbClr val="4435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D75D95-8648-FEC6-0814-1465B29EA3D7}"/>
              </a:ext>
            </a:extLst>
          </p:cNvPr>
          <p:cNvSpPr txBox="1"/>
          <p:nvPr/>
        </p:nvSpPr>
        <p:spPr>
          <a:xfrm>
            <a:off x="2035699" y="4617102"/>
            <a:ext cx="8120601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 err="1"/>
              <a:t>딥러닝</a:t>
            </a:r>
            <a:r>
              <a:rPr lang="ko-KR" altLang="en-US" dirty="0"/>
              <a:t> 기반의 </a:t>
            </a:r>
            <a:r>
              <a:rPr lang="en-US" altLang="ko-KR" dirty="0"/>
              <a:t>Neural Search </a:t>
            </a:r>
            <a:r>
              <a:rPr lang="en-US" altLang="ko-KR" dirty="0" smtClean="0"/>
              <a:t>Framework</a:t>
            </a:r>
          </a:p>
          <a:p>
            <a:pPr algn="ctr">
              <a:lnSpc>
                <a:spcPct val="150000"/>
              </a:lnSpc>
            </a:pPr>
            <a:r>
              <a:rPr lang="ko-KR" altLang="en-US" dirty="0" smtClean="0"/>
              <a:t>비디오</a:t>
            </a:r>
            <a:r>
              <a:rPr lang="en-US" altLang="ko-KR" dirty="0"/>
              <a:t>, </a:t>
            </a:r>
            <a:r>
              <a:rPr lang="ko-KR" altLang="en-US" dirty="0"/>
              <a:t>이미지</a:t>
            </a:r>
            <a:r>
              <a:rPr lang="en-US" altLang="ko-KR" dirty="0" smtClean="0"/>
              <a:t>, </a:t>
            </a:r>
            <a:r>
              <a:rPr lang="ko-KR" altLang="en-US" dirty="0"/>
              <a:t>소스 </a:t>
            </a:r>
            <a:r>
              <a:rPr lang="ko-KR" altLang="en-US" dirty="0" smtClean="0"/>
              <a:t>코드</a:t>
            </a:r>
            <a:r>
              <a:rPr lang="en-US" altLang="ko-KR" dirty="0" smtClean="0"/>
              <a:t> </a:t>
            </a:r>
            <a:r>
              <a:rPr lang="ko-KR" altLang="en-US" dirty="0" smtClean="0"/>
              <a:t>등의 </a:t>
            </a:r>
            <a:r>
              <a:rPr lang="ko-KR" altLang="en-US" dirty="0"/>
              <a:t>데이터에 대한 대규모 인덱싱 및 쿼리를 제공</a:t>
            </a:r>
            <a:endParaRPr lang="en-US" altLang="ko-KR" sz="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Apache </a:t>
            </a:r>
            <a:r>
              <a:rPr lang="ko-KR" altLang="en-US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라이선스 </a:t>
            </a:r>
            <a:r>
              <a:rPr lang="en-US" altLang="ko-KR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2.0</a:t>
            </a:r>
            <a:endParaRPr lang="en-US" altLang="ko-KR" dirty="0"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pic>
        <p:nvPicPr>
          <p:cNvPr id="1026" name="Picture 2" descr="LightFM logo">
            <a:extLst>
              <a:ext uri="{FF2B5EF4-FFF2-40B4-BE49-F238E27FC236}">
                <a16:creationId xmlns:a16="http://schemas.microsoft.com/office/drawing/2014/main" id="{E9CE96F5-8A8D-7179-CBBC-6245AAFDFB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5149" y="1678124"/>
            <a:ext cx="3121700" cy="2093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4538" y="1293019"/>
            <a:ext cx="5802922" cy="2901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01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B2C59DD-6DAE-A924-4F1B-7AE28AEE6AA7}"/>
              </a:ext>
            </a:extLst>
          </p:cNvPr>
          <p:cNvSpPr txBox="1"/>
          <p:nvPr/>
        </p:nvSpPr>
        <p:spPr>
          <a:xfrm>
            <a:off x="3419475" y="2967335"/>
            <a:ext cx="5353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감사합니다</a:t>
            </a:r>
            <a:endParaRPr lang="ko-KR" altLang="en-US" dirty="0">
              <a:solidFill>
                <a:srgbClr val="4435F2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Open Sans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18734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B2C59DD-6DAE-A924-4F1B-7AE28AEE6AA7}"/>
              </a:ext>
            </a:extLst>
          </p:cNvPr>
          <p:cNvSpPr txBox="1"/>
          <p:nvPr/>
        </p:nvSpPr>
        <p:spPr>
          <a:xfrm>
            <a:off x="112143" y="277496"/>
            <a:ext cx="8592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 소개</a:t>
            </a:r>
            <a:endParaRPr lang="ko-KR" altLang="en-US" sz="1600" dirty="0">
              <a:solidFill>
                <a:srgbClr val="4435F2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Open Sans Light" pitchFamily="2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C8435D-0DB4-90CC-EB9B-0E0D2C5F861B}"/>
              </a:ext>
            </a:extLst>
          </p:cNvPr>
          <p:cNvSpPr/>
          <p:nvPr/>
        </p:nvSpPr>
        <p:spPr>
          <a:xfrm>
            <a:off x="0" y="277496"/>
            <a:ext cx="112143" cy="400110"/>
          </a:xfrm>
          <a:prstGeom prst="rect">
            <a:avLst/>
          </a:prstGeom>
          <a:solidFill>
            <a:srgbClr val="4435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3F3EAB1-87FD-1692-3C4C-0C4BE52CF7EF}"/>
              </a:ext>
            </a:extLst>
          </p:cNvPr>
          <p:cNvSpPr txBox="1"/>
          <p:nvPr/>
        </p:nvSpPr>
        <p:spPr>
          <a:xfrm>
            <a:off x="2062162" y="5589072"/>
            <a:ext cx="8067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SaaS 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형태로 사용자의 기기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, 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사양에 관계없이 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AI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 그림 생성이 가능한 웹사이트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69606442-37AC-AE5F-ECB4-7FEED2A9B3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1296" y="969675"/>
            <a:ext cx="8529408" cy="444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4764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B2C59DD-6DAE-A924-4F1B-7AE28AEE6AA7}"/>
              </a:ext>
            </a:extLst>
          </p:cNvPr>
          <p:cNvSpPr txBox="1"/>
          <p:nvPr/>
        </p:nvSpPr>
        <p:spPr>
          <a:xfrm>
            <a:off x="112143" y="277496"/>
            <a:ext cx="8592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 소개</a:t>
            </a:r>
            <a:endParaRPr lang="ko-KR" altLang="en-US" sz="1600" dirty="0">
              <a:solidFill>
                <a:srgbClr val="4435F2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Open Sans Light" pitchFamily="2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C8435D-0DB4-90CC-EB9B-0E0D2C5F861B}"/>
              </a:ext>
            </a:extLst>
          </p:cNvPr>
          <p:cNvSpPr/>
          <p:nvPr/>
        </p:nvSpPr>
        <p:spPr>
          <a:xfrm>
            <a:off x="0" y="277496"/>
            <a:ext cx="112143" cy="400110"/>
          </a:xfrm>
          <a:prstGeom prst="rect">
            <a:avLst/>
          </a:prstGeom>
          <a:solidFill>
            <a:srgbClr val="4435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0C6AC2C-243A-3191-7169-028CA2298D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1800" y="976209"/>
            <a:ext cx="8528400" cy="421978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0E79099-758B-A208-8F83-34152162F05D}"/>
              </a:ext>
            </a:extLst>
          </p:cNvPr>
          <p:cNvSpPr txBox="1"/>
          <p:nvPr/>
        </p:nvSpPr>
        <p:spPr>
          <a:xfrm>
            <a:off x="3924300" y="5589072"/>
            <a:ext cx="434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생성한 그림을 거래할 수 있는 플랫폼</a:t>
            </a:r>
          </a:p>
        </p:txBody>
      </p:sp>
    </p:spTree>
    <p:extLst>
      <p:ext uri="{BB962C8B-B14F-4D97-AF65-F5344CB8AC3E}">
        <p14:creationId xmlns:p14="http://schemas.microsoft.com/office/powerpoint/2010/main" val="23133913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B2C59DD-6DAE-A924-4F1B-7AE28AEE6AA7}"/>
              </a:ext>
            </a:extLst>
          </p:cNvPr>
          <p:cNvSpPr txBox="1"/>
          <p:nvPr/>
        </p:nvSpPr>
        <p:spPr>
          <a:xfrm>
            <a:off x="112143" y="277496"/>
            <a:ext cx="12689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 추진배경</a:t>
            </a:r>
            <a:endParaRPr lang="ko-KR" altLang="en-US" sz="1600" dirty="0">
              <a:solidFill>
                <a:srgbClr val="4435F2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Open Sans Light" pitchFamily="2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C8435D-0DB4-90CC-EB9B-0E0D2C5F861B}"/>
              </a:ext>
            </a:extLst>
          </p:cNvPr>
          <p:cNvSpPr/>
          <p:nvPr/>
        </p:nvSpPr>
        <p:spPr>
          <a:xfrm>
            <a:off x="0" y="277496"/>
            <a:ext cx="112143" cy="400110"/>
          </a:xfrm>
          <a:prstGeom prst="rect">
            <a:avLst/>
          </a:prstGeom>
          <a:solidFill>
            <a:srgbClr val="4435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786FF4AC-E853-2EB6-B631-1FCFE31298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8025" y="1185863"/>
            <a:ext cx="5695950" cy="353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0AD5990-B2B5-F0B9-B04A-EC472C5AE447}"/>
              </a:ext>
            </a:extLst>
          </p:cNvPr>
          <p:cNvSpPr txBox="1"/>
          <p:nvPr/>
        </p:nvSpPr>
        <p:spPr>
          <a:xfrm>
            <a:off x="2537874" y="5234869"/>
            <a:ext cx="7116253" cy="87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지난 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8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월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, 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美 미술대회에서 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AI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가 그린 그림이 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1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위를 하며 미술작품으로 인정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AI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로 만든 창작물에 대한 수요가 존재할 것으로 예상</a:t>
            </a:r>
          </a:p>
        </p:txBody>
      </p:sp>
    </p:spTree>
    <p:extLst>
      <p:ext uri="{BB962C8B-B14F-4D97-AF65-F5344CB8AC3E}">
        <p14:creationId xmlns:p14="http://schemas.microsoft.com/office/powerpoint/2010/main" val="6644609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B2C59DD-6DAE-A924-4F1B-7AE28AEE6AA7}"/>
              </a:ext>
            </a:extLst>
          </p:cNvPr>
          <p:cNvSpPr txBox="1"/>
          <p:nvPr/>
        </p:nvSpPr>
        <p:spPr>
          <a:xfrm>
            <a:off x="112142" y="277496"/>
            <a:ext cx="15452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 유사 서비스</a:t>
            </a:r>
            <a:endParaRPr lang="ko-KR" altLang="en-US" sz="1600" dirty="0">
              <a:solidFill>
                <a:srgbClr val="4435F2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Open Sans Light" pitchFamily="2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C8435D-0DB4-90CC-EB9B-0E0D2C5F861B}"/>
              </a:ext>
            </a:extLst>
          </p:cNvPr>
          <p:cNvSpPr/>
          <p:nvPr/>
        </p:nvSpPr>
        <p:spPr>
          <a:xfrm>
            <a:off x="0" y="277496"/>
            <a:ext cx="112143" cy="400110"/>
          </a:xfrm>
          <a:prstGeom prst="rect">
            <a:avLst/>
          </a:prstGeom>
          <a:solidFill>
            <a:srgbClr val="4435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50" name="Picture 2" descr="Midjourney – Start your Journey | Weird Wonderful AI Art">
            <a:extLst>
              <a:ext uri="{FF2B5EF4-FFF2-40B4-BE49-F238E27FC236}">
                <a16:creationId xmlns:a16="http://schemas.microsoft.com/office/drawing/2014/main" id="{68F0E7EE-D4C3-FFAE-5403-53712119A04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4" r="31988" b="254"/>
          <a:stretch/>
        </p:blipFill>
        <p:spPr bwMode="auto">
          <a:xfrm>
            <a:off x="1204275" y="1715065"/>
            <a:ext cx="2520000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D8E2F1AD-0AB7-AF4B-944D-13CFCF7F53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7725" y="1715065"/>
            <a:ext cx="2520000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NovelAI/이미지 제네레이터 - 나무위키">
            <a:extLst>
              <a:ext uri="{FF2B5EF4-FFF2-40B4-BE49-F238E27FC236}">
                <a16:creationId xmlns:a16="http://schemas.microsoft.com/office/drawing/2014/main" id="{47B09165-982B-6253-692B-0C8B1BF050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2084" y="1715065"/>
            <a:ext cx="3407833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6F89792-4FDA-7A19-2EF0-C219FA270D7F}"/>
              </a:ext>
            </a:extLst>
          </p:cNvPr>
          <p:cNvSpPr txBox="1"/>
          <p:nvPr/>
        </p:nvSpPr>
        <p:spPr>
          <a:xfrm>
            <a:off x="638175" y="4596694"/>
            <a:ext cx="3552825" cy="8853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 err="1">
                <a:latin typeface="Noto Sans KR" panose="020B0500000000000000" pitchFamily="34" charset="-127"/>
                <a:ea typeface="Noto Sans KR" panose="020B0500000000000000" pitchFamily="34" charset="-127"/>
              </a:rPr>
              <a:t>Midjourney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400" dirty="0" err="1">
                <a:latin typeface="Noto Sans KR" panose="020B0500000000000000" pitchFamily="34" charset="-127"/>
                <a:ea typeface="Noto Sans KR" panose="020B0500000000000000" pitchFamily="34" charset="-127"/>
              </a:rPr>
              <a:t>디스코드</a:t>
            </a:r>
            <a:r>
              <a:rPr lang="ko-KR" altLang="en-US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 기반으로 사용하는 소프트웨어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A6F07E-5388-F6E6-3B34-448C7E321BD7}"/>
              </a:ext>
            </a:extLst>
          </p:cNvPr>
          <p:cNvSpPr txBox="1"/>
          <p:nvPr/>
        </p:nvSpPr>
        <p:spPr>
          <a:xfrm>
            <a:off x="4319587" y="4596693"/>
            <a:ext cx="3552825" cy="1208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 err="1">
                <a:latin typeface="Noto Sans KR" panose="020B0500000000000000" pitchFamily="34" charset="-127"/>
                <a:ea typeface="Noto Sans KR" panose="020B0500000000000000" pitchFamily="34" charset="-127"/>
              </a:rPr>
              <a:t>NovelAI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현재 가장 </a:t>
            </a:r>
            <a:r>
              <a:rPr lang="ko-KR" altLang="en-US" sz="1400" dirty="0" err="1">
                <a:latin typeface="Noto Sans KR" panose="020B0500000000000000" pitchFamily="34" charset="-127"/>
                <a:ea typeface="Noto Sans KR" panose="020B0500000000000000" pitchFamily="34" charset="-127"/>
              </a:rPr>
              <a:t>이슈되는</a:t>
            </a:r>
            <a:r>
              <a:rPr lang="ko-KR" altLang="en-US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 소프트웨어</a:t>
            </a:r>
            <a:endParaRPr lang="en-US" altLang="ko-KR" sz="1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구독제로 운영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191FE09-11F5-E647-2E8C-6590A48160F1}"/>
              </a:ext>
            </a:extLst>
          </p:cNvPr>
          <p:cNvSpPr txBox="1"/>
          <p:nvPr/>
        </p:nvSpPr>
        <p:spPr>
          <a:xfrm>
            <a:off x="7951312" y="4596693"/>
            <a:ext cx="3552825" cy="1208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Portrait AI</a:t>
            </a:r>
          </a:p>
          <a:p>
            <a:pPr algn="ctr">
              <a:lnSpc>
                <a:spcPct val="150000"/>
              </a:lnSpc>
            </a:pPr>
            <a:endParaRPr lang="en-US" altLang="ko-KR" sz="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셀카를 업로드하면</a:t>
            </a:r>
            <a:r>
              <a:rPr lang="en-US" altLang="ko-KR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,</a:t>
            </a:r>
          </a:p>
          <a:p>
            <a:pPr algn="ctr">
              <a:lnSpc>
                <a:spcPct val="150000"/>
              </a:lnSpc>
            </a:pPr>
            <a:r>
              <a:rPr lang="en-US" altLang="ko-KR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AI</a:t>
            </a:r>
            <a:r>
              <a:rPr lang="ko-KR" altLang="en-US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가 </a:t>
            </a:r>
            <a:r>
              <a:rPr lang="en-US" altLang="ko-KR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18</a:t>
            </a:r>
            <a:r>
              <a:rPr lang="ko-KR" altLang="en-US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세기 초상화로 그림을 생성</a:t>
            </a:r>
          </a:p>
        </p:txBody>
      </p:sp>
    </p:spTree>
    <p:extLst>
      <p:ext uri="{BB962C8B-B14F-4D97-AF65-F5344CB8AC3E}">
        <p14:creationId xmlns:p14="http://schemas.microsoft.com/office/powerpoint/2010/main" val="41280456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B2C59DD-6DAE-A924-4F1B-7AE28AEE6AA7}"/>
              </a:ext>
            </a:extLst>
          </p:cNvPr>
          <p:cNvSpPr txBox="1"/>
          <p:nvPr/>
        </p:nvSpPr>
        <p:spPr>
          <a:xfrm>
            <a:off x="112142" y="277496"/>
            <a:ext cx="2520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 유사 서비스와의 비교</a:t>
            </a:r>
            <a:endParaRPr lang="ko-KR" altLang="en-US" sz="1600" dirty="0">
              <a:solidFill>
                <a:srgbClr val="4435F2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Open Sans Light" pitchFamily="2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C8435D-0DB4-90CC-EB9B-0E0D2C5F861B}"/>
              </a:ext>
            </a:extLst>
          </p:cNvPr>
          <p:cNvSpPr/>
          <p:nvPr/>
        </p:nvSpPr>
        <p:spPr>
          <a:xfrm>
            <a:off x="0" y="277496"/>
            <a:ext cx="112143" cy="400110"/>
          </a:xfrm>
          <a:prstGeom prst="rect">
            <a:avLst/>
          </a:prstGeom>
          <a:solidFill>
            <a:srgbClr val="4435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2" name="표 5">
            <a:extLst>
              <a:ext uri="{FF2B5EF4-FFF2-40B4-BE49-F238E27FC236}">
                <a16:creationId xmlns:a16="http://schemas.microsoft.com/office/drawing/2014/main" id="{395F6BBF-AC7E-D8F9-C1CE-25F7C80A60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8514405"/>
              </p:ext>
            </p:extLst>
          </p:nvPr>
        </p:nvGraphicFramePr>
        <p:xfrm>
          <a:off x="937405" y="2081908"/>
          <a:ext cx="10317190" cy="269418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63438">
                  <a:extLst>
                    <a:ext uri="{9D8B030D-6E8A-4147-A177-3AD203B41FA5}">
                      <a16:colId xmlns:a16="http://schemas.microsoft.com/office/drawing/2014/main" val="4248046362"/>
                    </a:ext>
                  </a:extLst>
                </a:gridCol>
                <a:gridCol w="1739085">
                  <a:extLst>
                    <a:ext uri="{9D8B030D-6E8A-4147-A177-3AD203B41FA5}">
                      <a16:colId xmlns:a16="http://schemas.microsoft.com/office/drawing/2014/main" val="3340170243"/>
                    </a:ext>
                  </a:extLst>
                </a:gridCol>
                <a:gridCol w="1739085">
                  <a:extLst>
                    <a:ext uri="{9D8B030D-6E8A-4147-A177-3AD203B41FA5}">
                      <a16:colId xmlns:a16="http://schemas.microsoft.com/office/drawing/2014/main" val="1705108408"/>
                    </a:ext>
                  </a:extLst>
                </a:gridCol>
                <a:gridCol w="1739085">
                  <a:extLst>
                    <a:ext uri="{9D8B030D-6E8A-4147-A177-3AD203B41FA5}">
                      <a16:colId xmlns:a16="http://schemas.microsoft.com/office/drawing/2014/main" val="1416460364"/>
                    </a:ext>
                  </a:extLst>
                </a:gridCol>
                <a:gridCol w="3036497">
                  <a:extLst>
                    <a:ext uri="{9D8B030D-6E8A-4147-A177-3AD203B41FA5}">
                      <a16:colId xmlns:a16="http://schemas.microsoft.com/office/drawing/2014/main" val="2121232698"/>
                    </a:ext>
                  </a:extLst>
                </a:gridCol>
              </a:tblGrid>
              <a:tr h="626056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ysClr val="windowText" lastClr="000000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 err="1">
                          <a:solidFill>
                            <a:sysClr val="windowText" lastClr="000000"/>
                          </a:solidFill>
                          <a:latin typeface="Noto Sans KR Medium" panose="020B0600000000000000" pitchFamily="34" charset="-127"/>
                          <a:ea typeface="Noto Sans KR Medium" panose="020B0600000000000000" pitchFamily="34" charset="-127"/>
                        </a:rPr>
                        <a:t>Midjourney</a:t>
                      </a:r>
                      <a:endParaRPr lang="ko-KR" altLang="en-US" b="0" dirty="0">
                        <a:solidFill>
                          <a:sysClr val="windowText" lastClr="000000"/>
                        </a:solidFill>
                        <a:latin typeface="Noto Sans KR Medium" panose="020B0600000000000000" pitchFamily="34" charset="-127"/>
                        <a:ea typeface="Noto Sans KR Medium" panose="020B0600000000000000" pitchFamily="34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 err="1">
                          <a:solidFill>
                            <a:sysClr val="windowText" lastClr="000000"/>
                          </a:solidFill>
                          <a:latin typeface="Noto Sans KR Medium" panose="020B0600000000000000" pitchFamily="34" charset="-127"/>
                          <a:ea typeface="Noto Sans KR Medium" panose="020B0600000000000000" pitchFamily="34" charset="-127"/>
                        </a:rPr>
                        <a:t>NovelAI</a:t>
                      </a:r>
                      <a:endParaRPr lang="ko-KR" altLang="en-US" b="0" dirty="0">
                        <a:solidFill>
                          <a:sysClr val="windowText" lastClr="000000"/>
                        </a:solidFill>
                        <a:latin typeface="Noto Sans KR Medium" panose="020B0600000000000000" pitchFamily="34" charset="-127"/>
                        <a:ea typeface="Noto Sans KR Medium" panose="020B0600000000000000" pitchFamily="34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ysClr val="windowText" lastClr="000000"/>
                          </a:solidFill>
                          <a:latin typeface="Noto Sans KR Medium" panose="020B0600000000000000" pitchFamily="34" charset="-127"/>
                          <a:ea typeface="Noto Sans KR Medium" panose="020B0600000000000000" pitchFamily="34" charset="-127"/>
                        </a:rPr>
                        <a:t>Portrait AI</a:t>
                      </a:r>
                      <a:endParaRPr lang="ko-KR" altLang="en-US" b="0" dirty="0">
                        <a:solidFill>
                          <a:sysClr val="windowText" lastClr="000000"/>
                        </a:solidFill>
                        <a:latin typeface="Noto Sans KR Medium" panose="020B0600000000000000" pitchFamily="34" charset="-127"/>
                        <a:ea typeface="Noto Sans KR Medium" panose="020B0600000000000000" pitchFamily="34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ysClr val="windowText" lastClr="000000"/>
                          </a:solidFill>
                          <a:latin typeface="Noto Sans KR Medium" panose="020B0600000000000000" pitchFamily="34" charset="-127"/>
                          <a:ea typeface="Noto Sans KR Medium" panose="020B0600000000000000" pitchFamily="34" charset="-127"/>
                        </a:rPr>
                        <a:t>우리의 서비스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51483384"/>
                  </a:ext>
                </a:extLst>
              </a:tr>
              <a:tr h="51703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ysClr val="windowText" lastClr="000000"/>
                          </a:solidFill>
                          <a:latin typeface="Noto Sans KR Medium" panose="020B0600000000000000" pitchFamily="34" charset="-127"/>
                          <a:ea typeface="Noto Sans KR Medium" panose="020B0600000000000000" pitchFamily="34" charset="-127"/>
                        </a:rPr>
                        <a:t>알고리즘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kern="1200" dirty="0">
                          <a:solidFill>
                            <a:sysClr val="windowText" lastClr="000000"/>
                          </a:solidFill>
                          <a:effectLst/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적대적 생성 신경망</a:t>
                      </a:r>
                      <a:endParaRPr lang="ko-KR" altLang="en-US" sz="1400" dirty="0">
                        <a:solidFill>
                          <a:sysClr val="windowText" lastClr="000000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ysClr val="windowText" lastClr="000000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Diffusion </a:t>
                      </a:r>
                      <a:r>
                        <a:rPr lang="ko-KR" altLang="en-US" sz="1400" dirty="0">
                          <a:solidFill>
                            <a:sysClr val="windowText" lastClr="000000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모델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>
                          <a:solidFill>
                            <a:sysClr val="windowText" lastClr="000000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확인 불가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ysClr val="windowText" lastClr="000000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Diffusion </a:t>
                      </a:r>
                      <a:r>
                        <a:rPr lang="ko-KR" altLang="en-US" sz="1400" dirty="0">
                          <a:solidFill>
                            <a:sysClr val="windowText" lastClr="000000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모델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88089221"/>
                  </a:ext>
                </a:extLst>
              </a:tr>
              <a:tr h="51703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ysClr val="windowText" lastClr="000000"/>
                          </a:solidFill>
                          <a:latin typeface="Noto Sans KR Medium" panose="020B0600000000000000" pitchFamily="34" charset="-127"/>
                          <a:ea typeface="Noto Sans KR Medium" panose="020B0600000000000000" pitchFamily="34" charset="-127"/>
                        </a:rPr>
                        <a:t>GUI</a:t>
                      </a:r>
                      <a:endParaRPr lang="ko-KR" altLang="en-US" sz="1400" dirty="0">
                        <a:solidFill>
                          <a:sysClr val="windowText" lastClr="000000"/>
                        </a:solidFill>
                        <a:latin typeface="Noto Sans KR Medium" panose="020B0600000000000000" pitchFamily="34" charset="-127"/>
                        <a:ea typeface="Noto Sans KR Medium" panose="020B0600000000000000" pitchFamily="34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>
                          <a:solidFill>
                            <a:sysClr val="windowText" lastClr="000000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디스코드</a:t>
                      </a:r>
                      <a:r>
                        <a:rPr lang="ko-KR" altLang="en-US" sz="1400" dirty="0">
                          <a:solidFill>
                            <a:sysClr val="windowText" lastClr="000000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 기반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ysClr val="windowText" lastClr="000000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자체 웹사이트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>
                          <a:solidFill>
                            <a:sysClr val="windowText" lastClr="000000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자체 웹사이트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>
                          <a:solidFill>
                            <a:sysClr val="windowText" lastClr="000000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자체 웹사이트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0911231"/>
                  </a:ext>
                </a:extLst>
              </a:tr>
              <a:tr h="51703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ysClr val="windowText" lastClr="000000"/>
                          </a:solidFill>
                          <a:latin typeface="Noto Sans KR Medium" panose="020B0600000000000000" pitchFamily="34" charset="-127"/>
                          <a:ea typeface="Noto Sans KR Medium" panose="020B0600000000000000" pitchFamily="34" charset="-127"/>
                        </a:rPr>
                        <a:t>기능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ysClr val="windowText" lastClr="000000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그림 생성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>
                          <a:solidFill>
                            <a:sysClr val="windowText" lastClr="000000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그림 생성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>
                          <a:solidFill>
                            <a:sysClr val="windowText" lastClr="000000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그림 생성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>
                          <a:solidFill>
                            <a:sysClr val="windowText" lastClr="000000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그림 생성 </a:t>
                      </a:r>
                      <a:r>
                        <a:rPr lang="en-US" altLang="ko-KR" sz="1400" dirty="0">
                          <a:solidFill>
                            <a:sysClr val="windowText" lastClr="000000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+ </a:t>
                      </a:r>
                      <a:r>
                        <a:rPr lang="ko-KR" altLang="en-US" sz="1400" dirty="0">
                          <a:solidFill>
                            <a:sysClr val="windowText" lastClr="000000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거래 플랫폼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89001417"/>
                  </a:ext>
                </a:extLst>
              </a:tr>
              <a:tr h="51703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ysClr val="windowText" lastClr="000000"/>
                          </a:solidFill>
                          <a:latin typeface="Noto Sans KR Medium" panose="020B0600000000000000" pitchFamily="34" charset="-127"/>
                          <a:ea typeface="Noto Sans KR Medium" panose="020B0600000000000000" pitchFamily="34" charset="-127"/>
                        </a:rPr>
                        <a:t>수익 모델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ysClr val="windowText" lastClr="000000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부분 유료화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ysClr val="windowText" lastClr="000000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유료화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>
                          <a:solidFill>
                            <a:sysClr val="windowText" lastClr="000000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부분 유료화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ysClr val="windowText" lastClr="000000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플랫폼 수수료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094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147674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B2C59DD-6DAE-A924-4F1B-7AE28AEE6AA7}"/>
              </a:ext>
            </a:extLst>
          </p:cNvPr>
          <p:cNvSpPr txBox="1"/>
          <p:nvPr/>
        </p:nvSpPr>
        <p:spPr>
          <a:xfrm>
            <a:off x="112143" y="277496"/>
            <a:ext cx="26024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 </a:t>
            </a:r>
            <a:r>
              <a:rPr lang="en-US" altLang="ko-KR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DFD,</a:t>
            </a:r>
            <a:r>
              <a:rPr lang="ko-KR" altLang="en-US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 사용한 오픈소스</a:t>
            </a:r>
            <a:endParaRPr lang="ko-KR" altLang="en-US" sz="1600" dirty="0">
              <a:solidFill>
                <a:srgbClr val="4435F2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Open Sans Light" pitchFamily="2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C8435D-0DB4-90CC-EB9B-0E0D2C5F861B}"/>
              </a:ext>
            </a:extLst>
          </p:cNvPr>
          <p:cNvSpPr/>
          <p:nvPr/>
        </p:nvSpPr>
        <p:spPr>
          <a:xfrm>
            <a:off x="0" y="277496"/>
            <a:ext cx="112143" cy="400110"/>
          </a:xfrm>
          <a:prstGeom prst="rect">
            <a:avLst/>
          </a:prstGeom>
          <a:solidFill>
            <a:srgbClr val="4435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67D9710-E76A-C70F-7A76-79AD822FE11E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0725" y="585787"/>
            <a:ext cx="6510550" cy="6124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5625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B2C59DD-6DAE-A924-4F1B-7AE28AEE6AA7}"/>
              </a:ext>
            </a:extLst>
          </p:cNvPr>
          <p:cNvSpPr txBox="1"/>
          <p:nvPr/>
        </p:nvSpPr>
        <p:spPr>
          <a:xfrm>
            <a:off x="112142" y="277496"/>
            <a:ext cx="10022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 </a:t>
            </a:r>
            <a:r>
              <a:rPr lang="en-US" altLang="ko-KR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React</a:t>
            </a:r>
            <a:endParaRPr lang="ko-KR" altLang="en-US" sz="16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C8435D-0DB4-90CC-EB9B-0E0D2C5F861B}"/>
              </a:ext>
            </a:extLst>
          </p:cNvPr>
          <p:cNvSpPr/>
          <p:nvPr/>
        </p:nvSpPr>
        <p:spPr>
          <a:xfrm>
            <a:off x="0" y="277496"/>
            <a:ext cx="112143" cy="400110"/>
          </a:xfrm>
          <a:prstGeom prst="rect">
            <a:avLst/>
          </a:prstGeom>
          <a:solidFill>
            <a:srgbClr val="4435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CA3F7BF-5839-5F12-2199-CA3E3B937F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2628" y="858532"/>
            <a:ext cx="3246743" cy="324674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AA77101-AB9A-D042-70A6-965CF399AD9B}"/>
              </a:ext>
            </a:extLst>
          </p:cNvPr>
          <p:cNvSpPr txBox="1"/>
          <p:nvPr/>
        </p:nvSpPr>
        <p:spPr>
          <a:xfrm>
            <a:off x="2035699" y="4617102"/>
            <a:ext cx="8120601" cy="1382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Facebook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에서 개발한 사용자 인터페이스 구축을 위한 자바스크립트 라이브러리</a:t>
            </a:r>
          </a:p>
          <a:p>
            <a:pPr algn="ctr">
              <a:lnSpc>
                <a:spcPct val="150000"/>
              </a:lnSpc>
            </a:pP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Single Page Application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을 개발할 때 사용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MIT </a:t>
            </a:r>
            <a:r>
              <a:rPr lang="ko-KR" altLang="en-US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라이선스</a:t>
            </a:r>
            <a:endParaRPr lang="en-US" altLang="ko-KR" dirty="0"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DE9B70B-4B9C-9071-0674-EDB57AA9A475}"/>
              </a:ext>
            </a:extLst>
          </p:cNvPr>
          <p:cNvSpPr txBox="1"/>
          <p:nvPr/>
        </p:nvSpPr>
        <p:spPr>
          <a:xfrm>
            <a:off x="3286125" y="4182030"/>
            <a:ext cx="56197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SPA</a:t>
            </a:r>
            <a:r>
              <a:rPr lang="ko-KR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의 구조</a:t>
            </a:r>
          </a:p>
        </p:txBody>
      </p:sp>
    </p:spTree>
    <p:extLst>
      <p:ext uri="{BB962C8B-B14F-4D97-AF65-F5344CB8AC3E}">
        <p14:creationId xmlns:p14="http://schemas.microsoft.com/office/powerpoint/2010/main" val="40694414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B2C59DD-6DAE-A924-4F1B-7AE28AEE6AA7}"/>
              </a:ext>
            </a:extLst>
          </p:cNvPr>
          <p:cNvSpPr txBox="1"/>
          <p:nvPr/>
        </p:nvSpPr>
        <p:spPr>
          <a:xfrm>
            <a:off x="112142" y="277496"/>
            <a:ext cx="20024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 </a:t>
            </a:r>
            <a:r>
              <a:rPr lang="en-US" altLang="ko-KR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React Native</a:t>
            </a:r>
            <a:endParaRPr lang="ko-KR" altLang="en-US" sz="16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C8435D-0DB4-90CC-EB9B-0E0D2C5F861B}"/>
              </a:ext>
            </a:extLst>
          </p:cNvPr>
          <p:cNvSpPr/>
          <p:nvPr/>
        </p:nvSpPr>
        <p:spPr>
          <a:xfrm>
            <a:off x="0" y="277496"/>
            <a:ext cx="112143" cy="400110"/>
          </a:xfrm>
          <a:prstGeom prst="rect">
            <a:avLst/>
          </a:prstGeom>
          <a:solidFill>
            <a:srgbClr val="4435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A77101-AB9A-D042-70A6-965CF399AD9B}"/>
              </a:ext>
            </a:extLst>
          </p:cNvPr>
          <p:cNvSpPr txBox="1"/>
          <p:nvPr/>
        </p:nvSpPr>
        <p:spPr>
          <a:xfrm>
            <a:off x="2035699" y="4617102"/>
            <a:ext cx="8120601" cy="1382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IOS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와 안드로이드에서 동시에 개발이 가능한 크로스 플랫폼 앱 프레임워크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React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와 동일한 문법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MIT </a:t>
            </a:r>
            <a:r>
              <a:rPr lang="ko-KR" altLang="en-US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라이선스</a:t>
            </a:r>
            <a:endParaRPr lang="en-US" altLang="ko-KR" dirty="0"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44DAA775-D9A5-DAC9-3CC3-DA5CE78ECD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7679" y="1059479"/>
            <a:ext cx="2256640" cy="2933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71863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454</TotalTime>
  <Words>353</Words>
  <Application>Microsoft Office PowerPoint</Application>
  <PresentationFormat>와이드스크린</PresentationFormat>
  <Paragraphs>101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5" baseType="lpstr">
      <vt:lpstr>Noto Sans KR</vt:lpstr>
      <vt:lpstr>Noto Sans KR Light</vt:lpstr>
      <vt:lpstr>Arial</vt:lpstr>
      <vt:lpstr>Noto Sans KR Medium</vt:lpstr>
      <vt:lpstr>Open Sans Light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BVV792</dc:creator>
  <cp:lastModifiedBy>user</cp:lastModifiedBy>
  <cp:revision>18</cp:revision>
  <dcterms:created xsi:type="dcterms:W3CDTF">2022-11-25T17:08:56Z</dcterms:created>
  <dcterms:modified xsi:type="dcterms:W3CDTF">2022-11-26T13:46:01Z</dcterms:modified>
</cp:coreProperties>
</file>

<file path=docProps/thumbnail.jpeg>
</file>